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7" r:id="rId6"/>
  </p:sldIdLst>
  <p:sldSz cx="7772400" cy="12801600"/>
  <p:notesSz cx="7010400" cy="12039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5" autoAdjust="0"/>
    <p:restoredTop sz="94660"/>
  </p:normalViewPr>
  <p:slideViewPr>
    <p:cSldViewPr snapToGrid="0">
      <p:cViewPr>
        <p:scale>
          <a:sx n="98" d="100"/>
          <a:sy n="98" d="100"/>
        </p:scale>
        <p:origin x="1938" y="-3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025" y="11948160"/>
            <a:ext cx="7770376" cy="853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11824056"/>
            <a:ext cx="7770376" cy="119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9516" y="1416710"/>
            <a:ext cx="6412230" cy="6656832"/>
          </a:xfrm>
        </p:spPr>
        <p:txBody>
          <a:bodyPr anchor="b">
            <a:normAutofit/>
          </a:bodyPr>
          <a:lstStyle>
            <a:lvl1pPr algn="l">
              <a:lnSpc>
                <a:spcPct val="85000"/>
              </a:lnSpc>
              <a:defRPr sz="6800" spc="-43"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01282" y="8317159"/>
            <a:ext cx="6412230" cy="2133600"/>
          </a:xfrm>
        </p:spPr>
        <p:txBody>
          <a:bodyPr lIns="91440" rIns="91440">
            <a:normAutofit/>
          </a:bodyPr>
          <a:lstStyle>
            <a:lvl1pPr marL="0" indent="0" algn="l">
              <a:buNone/>
              <a:defRPr sz="2040" cap="all" spc="170" baseline="0">
                <a:solidFill>
                  <a:schemeClr val="tx2"/>
                </a:solidFill>
                <a:latin typeface="+mj-lt"/>
              </a:defRPr>
            </a:lvl1pPr>
            <a:lvl2pPr marL="388620" indent="0" algn="ctr">
              <a:buNone/>
              <a:defRPr sz="2040"/>
            </a:lvl2pPr>
            <a:lvl3pPr marL="777240" indent="0" algn="ctr">
              <a:buNone/>
              <a:defRPr sz="2040"/>
            </a:lvl3pPr>
            <a:lvl4pPr marL="1165860" indent="0" algn="ctr">
              <a:buNone/>
              <a:defRPr sz="1700"/>
            </a:lvl4pPr>
            <a:lvl5pPr marL="1554480" indent="0" algn="ctr">
              <a:buNone/>
              <a:defRPr sz="1700"/>
            </a:lvl5pPr>
            <a:lvl6pPr marL="1943100" indent="0" algn="ctr">
              <a:buNone/>
              <a:defRPr sz="1700"/>
            </a:lvl6pPr>
            <a:lvl7pPr marL="2331720" indent="0" algn="ctr">
              <a:buNone/>
              <a:defRPr sz="1700"/>
            </a:lvl7pPr>
            <a:lvl8pPr marL="2720340" indent="0" algn="ctr">
              <a:buNone/>
              <a:defRPr sz="1700"/>
            </a:lvl8pPr>
            <a:lvl9pPr marL="3108960" indent="0" algn="ctr">
              <a:buNone/>
              <a:defRPr sz="1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CAFFA4-7930-4C6A-9BD1-03162B60166B}"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7333A-A1B7-4DAD-9BB9-C018A2F69734}" type="slidenum">
              <a:rPr lang="en-US" smtClean="0"/>
              <a:t>‹#›</a:t>
            </a:fld>
            <a:endParaRPr lang="en-US"/>
          </a:p>
        </p:txBody>
      </p:sp>
      <p:cxnSp>
        <p:nvCxnSpPr>
          <p:cNvPr id="9" name="Straight Connector 8"/>
          <p:cNvCxnSpPr/>
          <p:nvPr/>
        </p:nvCxnSpPr>
        <p:spPr>
          <a:xfrm>
            <a:off x="769882" y="8107680"/>
            <a:ext cx="62956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42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AFFA4-7930-4C6A-9BD1-03162B60166B}"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7333A-A1B7-4DAD-9BB9-C018A2F69734}" type="slidenum">
              <a:rPr lang="en-US" smtClean="0"/>
              <a:t>‹#›</a:t>
            </a:fld>
            <a:endParaRPr lang="en-US"/>
          </a:p>
        </p:txBody>
      </p:sp>
    </p:spTree>
    <p:extLst>
      <p:ext uri="{BB962C8B-B14F-4D97-AF65-F5344CB8AC3E}">
        <p14:creationId xmlns:p14="http://schemas.microsoft.com/office/powerpoint/2010/main" val="149304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25" y="11948160"/>
            <a:ext cx="7770376" cy="853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11824056"/>
            <a:ext cx="7770376" cy="119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562124" y="769630"/>
            <a:ext cx="1675924" cy="107518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769630"/>
            <a:ext cx="4930616" cy="1075181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AFFA4-7930-4C6A-9BD1-03162B60166B}"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7333A-A1B7-4DAD-9BB9-C018A2F69734}" type="slidenum">
              <a:rPr lang="en-US" smtClean="0"/>
              <a:t>‹#›</a:t>
            </a:fld>
            <a:endParaRPr lang="en-US"/>
          </a:p>
        </p:txBody>
      </p:sp>
    </p:spTree>
    <p:extLst>
      <p:ext uri="{BB962C8B-B14F-4D97-AF65-F5344CB8AC3E}">
        <p14:creationId xmlns:p14="http://schemas.microsoft.com/office/powerpoint/2010/main" val="1978665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userDrawn="1"/>
        </p:nvSpPr>
        <p:spPr>
          <a:xfrm>
            <a:off x="2025" y="11948160"/>
            <a:ext cx="7770376" cy="853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107" y="11808695"/>
            <a:ext cx="7797547" cy="113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Group 11">
            <a:extLst>
              <a:ext uri="{FF2B5EF4-FFF2-40B4-BE49-F238E27FC236}">
                <a16:creationId xmlns:a16="http://schemas.microsoft.com/office/drawing/2014/main" id="{A3C30999-772F-47BE-AAE4-333F3DF3FF76}"/>
              </a:ext>
            </a:extLst>
          </p:cNvPr>
          <p:cNvGrpSpPr/>
          <p:nvPr userDrawn="1"/>
        </p:nvGrpSpPr>
        <p:grpSpPr>
          <a:xfrm rot="10800000">
            <a:off x="2" y="1"/>
            <a:ext cx="7779439" cy="995177"/>
            <a:chOff x="-7029" y="-20782"/>
            <a:chExt cx="7779439" cy="1172887"/>
          </a:xfrm>
        </p:grpSpPr>
        <p:sp>
          <p:nvSpPr>
            <p:cNvPr id="10" name="Rectangle 9">
              <a:extLst>
                <a:ext uri="{FF2B5EF4-FFF2-40B4-BE49-F238E27FC236}">
                  <a16:creationId xmlns:a16="http://schemas.microsoft.com/office/drawing/2014/main" id="{74DED51A-B242-4B49-9BB3-EC96CC49DEDB}"/>
                </a:ext>
              </a:extLst>
            </p:cNvPr>
            <p:cNvSpPr/>
            <p:nvPr userDrawn="1"/>
          </p:nvSpPr>
          <p:spPr>
            <a:xfrm>
              <a:off x="-7029" y="146265"/>
              <a:ext cx="7779439" cy="1005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B9FC7F4C-BD7D-47CD-A973-3ACD39638D53}"/>
                </a:ext>
              </a:extLst>
            </p:cNvPr>
            <p:cNvSpPr/>
            <p:nvPr userDrawn="1"/>
          </p:nvSpPr>
          <p:spPr>
            <a:xfrm>
              <a:off x="10" y="-20782"/>
              <a:ext cx="7770376" cy="140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92691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AFFA4-7930-4C6A-9BD1-03162B60166B}"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7333A-A1B7-4DAD-9BB9-C018A2F69734}" type="slidenum">
              <a:rPr lang="en-US" smtClean="0"/>
              <a:t>‹#›</a:t>
            </a:fld>
            <a:endParaRPr lang="en-US"/>
          </a:p>
        </p:txBody>
      </p:sp>
    </p:spTree>
    <p:extLst>
      <p:ext uri="{BB962C8B-B14F-4D97-AF65-F5344CB8AC3E}">
        <p14:creationId xmlns:p14="http://schemas.microsoft.com/office/powerpoint/2010/main" val="17828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025" y="11948160"/>
            <a:ext cx="7770376" cy="853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11824056"/>
            <a:ext cx="7770376" cy="119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9516" y="1416710"/>
            <a:ext cx="6412230" cy="6656832"/>
          </a:xfrm>
        </p:spPr>
        <p:txBody>
          <a:bodyPr anchor="b" anchorCtr="0">
            <a:normAutofit/>
          </a:bodyPr>
          <a:lstStyle>
            <a:lvl1pPr>
              <a:lnSpc>
                <a:spcPct val="85000"/>
              </a:lnSpc>
              <a:defRPr sz="6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516" y="8312506"/>
            <a:ext cx="6412230" cy="2133600"/>
          </a:xfrm>
        </p:spPr>
        <p:txBody>
          <a:bodyPr lIns="91440" rIns="91440" anchor="t" anchorCtr="0">
            <a:normAutofit/>
          </a:bodyPr>
          <a:lstStyle>
            <a:lvl1pPr marL="0" indent="0">
              <a:buNone/>
              <a:defRPr sz="2040" cap="all" spc="170" baseline="0">
                <a:solidFill>
                  <a:schemeClr val="tx2"/>
                </a:solidFill>
                <a:latin typeface="+mj-lt"/>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CAFFA4-7930-4C6A-9BD1-03162B60166B}"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7333A-A1B7-4DAD-9BB9-C018A2F69734}" type="slidenum">
              <a:rPr lang="en-US" smtClean="0"/>
              <a:t>‹#›</a:t>
            </a:fld>
            <a:endParaRPr lang="en-US"/>
          </a:p>
        </p:txBody>
      </p:sp>
      <p:cxnSp>
        <p:nvCxnSpPr>
          <p:cNvPr id="9" name="Straight Connector 8"/>
          <p:cNvCxnSpPr/>
          <p:nvPr/>
        </p:nvCxnSpPr>
        <p:spPr>
          <a:xfrm>
            <a:off x="769882" y="8107680"/>
            <a:ext cx="62956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191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99516" y="534995"/>
            <a:ext cx="6412230" cy="270808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9516" y="3445373"/>
            <a:ext cx="3147822" cy="75102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63924" y="3445372"/>
            <a:ext cx="3147822" cy="75102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CAFFA4-7930-4C6A-9BD1-03162B60166B}"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7333A-A1B7-4DAD-9BB9-C018A2F69734}" type="slidenum">
              <a:rPr lang="en-US" smtClean="0"/>
              <a:t>‹#›</a:t>
            </a:fld>
            <a:endParaRPr lang="en-US"/>
          </a:p>
        </p:txBody>
      </p:sp>
    </p:spTree>
    <p:extLst>
      <p:ext uri="{BB962C8B-B14F-4D97-AF65-F5344CB8AC3E}">
        <p14:creationId xmlns:p14="http://schemas.microsoft.com/office/powerpoint/2010/main" val="107673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99516" y="534995"/>
            <a:ext cx="6412230" cy="270808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516" y="3445964"/>
            <a:ext cx="3147822" cy="1374393"/>
          </a:xfrm>
        </p:spPr>
        <p:txBody>
          <a:bodyPr lIns="91440" rIns="91440" anchor="ctr">
            <a:normAutofit/>
          </a:bodyPr>
          <a:lstStyle>
            <a:lvl1pPr marL="0" indent="0">
              <a:buNone/>
              <a:defRPr sz="1700" b="0" cap="all" baseline="0">
                <a:solidFill>
                  <a:schemeClr val="tx2"/>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699516" y="4820359"/>
            <a:ext cx="3147822" cy="61352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63924" y="3445964"/>
            <a:ext cx="3147822" cy="1374393"/>
          </a:xfrm>
        </p:spPr>
        <p:txBody>
          <a:bodyPr lIns="91440" rIns="91440" anchor="ctr">
            <a:normAutofit/>
          </a:bodyPr>
          <a:lstStyle>
            <a:lvl1pPr marL="0" indent="0">
              <a:buNone/>
              <a:defRPr sz="1700" b="0" cap="all" baseline="0">
                <a:solidFill>
                  <a:schemeClr val="tx2"/>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63924" y="4820357"/>
            <a:ext cx="3147822" cy="61352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CAFFA4-7930-4C6A-9BD1-03162B60166B}" type="datetimeFigureOut">
              <a:rPr lang="en-US" smtClean="0"/>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7333A-A1B7-4DAD-9BB9-C018A2F69734}" type="slidenum">
              <a:rPr lang="en-US" smtClean="0"/>
              <a:t>‹#›</a:t>
            </a:fld>
            <a:endParaRPr lang="en-US"/>
          </a:p>
        </p:txBody>
      </p:sp>
    </p:spTree>
    <p:extLst>
      <p:ext uri="{BB962C8B-B14F-4D97-AF65-F5344CB8AC3E}">
        <p14:creationId xmlns:p14="http://schemas.microsoft.com/office/powerpoint/2010/main" val="10778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CAFFA4-7930-4C6A-9BD1-03162B60166B}"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7333A-A1B7-4DAD-9BB9-C018A2F69734}" type="slidenum">
              <a:rPr lang="en-US" smtClean="0"/>
              <a:t>‹#›</a:t>
            </a:fld>
            <a:endParaRPr lang="en-US"/>
          </a:p>
        </p:txBody>
      </p:sp>
    </p:spTree>
    <p:extLst>
      <p:ext uri="{BB962C8B-B14F-4D97-AF65-F5344CB8AC3E}">
        <p14:creationId xmlns:p14="http://schemas.microsoft.com/office/powerpoint/2010/main" val="407416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25" y="11948160"/>
            <a:ext cx="7770376" cy="853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1" y="11824056"/>
            <a:ext cx="7770376" cy="119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2CAFFA4-7930-4C6A-9BD1-03162B60166B}" type="datetimeFigureOut">
              <a:rPr lang="en-US" smtClean="0"/>
              <a:t>11/14/2018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AB7333A-A1B7-4DAD-9BB9-C018A2F69734}" type="slidenum">
              <a:rPr lang="en-US" smtClean="0"/>
              <a:t>‹#›</a:t>
            </a:fld>
            <a:endParaRPr lang="en-US"/>
          </a:p>
        </p:txBody>
      </p:sp>
    </p:spTree>
    <p:extLst>
      <p:ext uri="{BB962C8B-B14F-4D97-AF65-F5344CB8AC3E}">
        <p14:creationId xmlns:p14="http://schemas.microsoft.com/office/powerpoint/2010/main" val="311614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2" y="0"/>
            <a:ext cx="2582379" cy="1280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575545" y="0"/>
            <a:ext cx="40805" cy="1280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91465" y="1109470"/>
            <a:ext cx="2040255" cy="4267200"/>
          </a:xfrm>
        </p:spPr>
        <p:txBody>
          <a:bodyPr anchor="b">
            <a:normAutofit/>
          </a:bodyPr>
          <a:lstStyle>
            <a:lvl1pPr>
              <a:defRPr sz="30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060383" y="1365504"/>
            <a:ext cx="4138803" cy="9814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1465" y="5462016"/>
            <a:ext cx="2040255" cy="6307698"/>
          </a:xfrm>
        </p:spPr>
        <p:txBody>
          <a:bodyPr lIns="91440" rIns="91440">
            <a:normAutofit/>
          </a:bodyPr>
          <a:lstStyle>
            <a:lvl1pPr marL="0" indent="0">
              <a:buNone/>
              <a:defRPr sz="1275">
                <a:solidFill>
                  <a:srgbClr val="FFFFFF"/>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Edit Master text styles</a:t>
            </a:r>
          </a:p>
        </p:txBody>
      </p:sp>
      <p:sp>
        <p:nvSpPr>
          <p:cNvPr id="5" name="Date Placeholder 4"/>
          <p:cNvSpPr>
            <a:spLocks noGrp="1"/>
          </p:cNvSpPr>
          <p:nvPr>
            <p:ph type="dt" sz="half" idx="10"/>
          </p:nvPr>
        </p:nvSpPr>
        <p:spPr>
          <a:xfrm>
            <a:off x="296764" y="12058268"/>
            <a:ext cx="1669301" cy="681567"/>
          </a:xfrm>
        </p:spPr>
        <p:txBody>
          <a:bodyPr/>
          <a:lstStyle>
            <a:lvl1pPr algn="l">
              <a:defRPr/>
            </a:lvl1pPr>
          </a:lstStyle>
          <a:p>
            <a:fld id="{F2CAFFA4-7930-4C6A-9BD1-03162B60166B}" type="datetimeFigureOut">
              <a:rPr lang="en-US" smtClean="0"/>
              <a:t>11/14/2018</a:t>
            </a:fld>
            <a:endParaRPr lang="en-US"/>
          </a:p>
        </p:txBody>
      </p:sp>
      <p:sp>
        <p:nvSpPr>
          <p:cNvPr id="6" name="Footer Placeholder 5"/>
          <p:cNvSpPr>
            <a:spLocks noGrp="1"/>
          </p:cNvSpPr>
          <p:nvPr>
            <p:ph type="ftr" sz="quarter" idx="11"/>
          </p:nvPr>
        </p:nvSpPr>
        <p:spPr>
          <a:xfrm>
            <a:off x="3060382" y="12058268"/>
            <a:ext cx="2963228" cy="681567"/>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B7333A-A1B7-4DAD-9BB9-C018A2F69734}" type="slidenum">
              <a:rPr lang="en-US" smtClean="0"/>
              <a:t>‹#›</a:t>
            </a:fld>
            <a:endParaRPr lang="en-US"/>
          </a:p>
        </p:txBody>
      </p:sp>
    </p:spTree>
    <p:extLst>
      <p:ext uri="{BB962C8B-B14F-4D97-AF65-F5344CB8AC3E}">
        <p14:creationId xmlns:p14="http://schemas.microsoft.com/office/powerpoint/2010/main" val="267246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9245600"/>
            <a:ext cx="7770376" cy="3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 y="9174808"/>
            <a:ext cx="7770376" cy="119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9516" y="9473184"/>
            <a:ext cx="6451092" cy="1536192"/>
          </a:xfrm>
        </p:spPr>
        <p:txBody>
          <a:bodyPr tIns="0" bIns="0" anchor="b">
            <a:noAutofit/>
          </a:bodyPr>
          <a:lstStyle>
            <a:lvl1pPr>
              <a:defRPr sz="306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0" y="0"/>
            <a:ext cx="7772391" cy="9174809"/>
          </a:xfrm>
          <a:solidFill>
            <a:schemeClr val="bg2">
              <a:lumMod val="90000"/>
            </a:schemeClr>
          </a:solidFill>
        </p:spPr>
        <p:txBody>
          <a:bodyPr lIns="457200" tIns="457200"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699516" y="11026445"/>
            <a:ext cx="6451092" cy="1109472"/>
          </a:xfrm>
        </p:spPr>
        <p:txBody>
          <a:bodyPr lIns="91440" tIns="0" rIns="91440" bIns="0">
            <a:normAutofit/>
          </a:bodyPr>
          <a:lstStyle>
            <a:lvl1pPr marL="0" indent="0">
              <a:spcBef>
                <a:spcPts val="0"/>
              </a:spcBef>
              <a:spcAft>
                <a:spcPts val="510"/>
              </a:spcAft>
              <a:buNone/>
              <a:defRPr sz="1275">
                <a:solidFill>
                  <a:srgbClr val="FFFFFF"/>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Edit Master text styles</a:t>
            </a:r>
          </a:p>
        </p:txBody>
      </p:sp>
      <p:sp>
        <p:nvSpPr>
          <p:cNvPr id="5" name="Date Placeholder 4"/>
          <p:cNvSpPr>
            <a:spLocks noGrp="1"/>
          </p:cNvSpPr>
          <p:nvPr>
            <p:ph type="dt" sz="half" idx="10"/>
          </p:nvPr>
        </p:nvSpPr>
        <p:spPr/>
        <p:txBody>
          <a:bodyPr/>
          <a:lstStyle/>
          <a:p>
            <a:fld id="{F2CAFFA4-7930-4C6A-9BD1-03162B60166B}"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7333A-A1B7-4DAD-9BB9-C018A2F69734}" type="slidenum">
              <a:rPr lang="en-US" smtClean="0"/>
              <a:t>‹#›</a:t>
            </a:fld>
            <a:endParaRPr lang="en-US"/>
          </a:p>
        </p:txBody>
      </p:sp>
    </p:spTree>
    <p:extLst>
      <p:ext uri="{BB962C8B-B14F-4D97-AF65-F5344CB8AC3E}">
        <p14:creationId xmlns:p14="http://schemas.microsoft.com/office/powerpoint/2010/main" val="355303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1948160"/>
            <a:ext cx="7772401" cy="853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11824057"/>
            <a:ext cx="7772401" cy="1241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99516" y="534995"/>
            <a:ext cx="6412230" cy="27080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99515" y="3445370"/>
            <a:ext cx="6412231" cy="7510272"/>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9517" y="12058268"/>
            <a:ext cx="1576073" cy="681567"/>
          </a:xfrm>
          <a:prstGeom prst="rect">
            <a:avLst/>
          </a:prstGeom>
        </p:spPr>
        <p:txBody>
          <a:bodyPr vert="horz" lIns="91440" tIns="45720" rIns="91440" bIns="45720" rtlCol="0" anchor="ctr"/>
          <a:lstStyle>
            <a:lvl1pPr algn="l">
              <a:defRPr sz="765">
                <a:solidFill>
                  <a:srgbClr val="FFFFFF"/>
                </a:solidFill>
              </a:defRPr>
            </a:lvl1pPr>
          </a:lstStyle>
          <a:p>
            <a:fld id="{F2CAFFA4-7930-4C6A-9BD1-03162B60166B}" type="datetimeFigureOut">
              <a:rPr lang="en-US" smtClean="0"/>
              <a:t>11/14/2018</a:t>
            </a:fld>
            <a:endParaRPr lang="en-US"/>
          </a:p>
        </p:txBody>
      </p:sp>
      <p:sp>
        <p:nvSpPr>
          <p:cNvPr id="5" name="Footer Placeholder 4"/>
          <p:cNvSpPr>
            <a:spLocks noGrp="1"/>
          </p:cNvSpPr>
          <p:nvPr>
            <p:ph type="ftr" sz="quarter" idx="3"/>
          </p:nvPr>
        </p:nvSpPr>
        <p:spPr>
          <a:xfrm>
            <a:off x="2349943" y="12058268"/>
            <a:ext cx="3074538" cy="681567"/>
          </a:xfrm>
          <a:prstGeom prst="rect">
            <a:avLst/>
          </a:prstGeom>
        </p:spPr>
        <p:txBody>
          <a:bodyPr vert="horz" lIns="91440" tIns="45720" rIns="91440" bIns="45720" rtlCol="0" anchor="ctr"/>
          <a:lstStyle>
            <a:lvl1pPr algn="ctr">
              <a:defRPr sz="76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6311543" y="12058268"/>
            <a:ext cx="836416" cy="681567"/>
          </a:xfrm>
          <a:prstGeom prst="rect">
            <a:avLst/>
          </a:prstGeom>
        </p:spPr>
        <p:txBody>
          <a:bodyPr vert="horz" lIns="91440" tIns="45720" rIns="91440" bIns="45720" rtlCol="0" anchor="ctr"/>
          <a:lstStyle>
            <a:lvl1pPr algn="r">
              <a:defRPr sz="893">
                <a:solidFill>
                  <a:srgbClr val="FFFFFF"/>
                </a:solidFill>
              </a:defRPr>
            </a:lvl1pPr>
          </a:lstStyle>
          <a:p>
            <a:fld id="{8AB7333A-A1B7-4DAD-9BB9-C018A2F69734}" type="slidenum">
              <a:rPr lang="en-US" smtClean="0"/>
              <a:t>‹#›</a:t>
            </a:fld>
            <a:endParaRPr lang="en-US"/>
          </a:p>
        </p:txBody>
      </p:sp>
      <p:cxnSp>
        <p:nvCxnSpPr>
          <p:cNvPr id="10" name="Straight Connector 9"/>
          <p:cNvCxnSpPr/>
          <p:nvPr/>
        </p:nvCxnSpPr>
        <p:spPr>
          <a:xfrm>
            <a:off x="760877" y="3243977"/>
            <a:ext cx="63539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7076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p:titleStyle>
    <p:bodyStyle>
      <a:lvl1pPr marL="77724" indent="-77724" algn="l" defTabSz="777240" rtl="0" eaLnBrk="1" latinLnBrk="0" hangingPunct="1">
        <a:lnSpc>
          <a:spcPct val="90000"/>
        </a:lnSpc>
        <a:spcBef>
          <a:spcPts val="1020"/>
        </a:spcBef>
        <a:spcAft>
          <a:spcPts val="170"/>
        </a:spcAft>
        <a:buClr>
          <a:schemeClr val="accent1"/>
        </a:buClr>
        <a:buSzPct val="100000"/>
        <a:buFont typeface="Calibri" panose="020F0502020204030204" pitchFamily="34" charset="0"/>
        <a:buChar char=" "/>
        <a:defRPr sz="1700" kern="1200">
          <a:solidFill>
            <a:schemeClr val="tx1">
              <a:lumMod val="75000"/>
              <a:lumOff val="25000"/>
            </a:schemeClr>
          </a:solidFill>
          <a:latin typeface="+mn-lt"/>
          <a:ea typeface="+mn-ea"/>
          <a:cs typeface="+mn-cs"/>
        </a:defRPr>
      </a:lvl1pPr>
      <a:lvl2pPr marL="326441" indent="-155448" algn="l" defTabSz="777240" rtl="0" eaLnBrk="1" latinLnBrk="0" hangingPunct="1">
        <a:lnSpc>
          <a:spcPct val="90000"/>
        </a:lnSpc>
        <a:spcBef>
          <a:spcPts val="170"/>
        </a:spcBef>
        <a:spcAft>
          <a:spcPts val="340"/>
        </a:spcAft>
        <a:buClr>
          <a:schemeClr val="accent1"/>
        </a:buClr>
        <a:buFont typeface="Calibri" pitchFamily="34" charset="0"/>
        <a:buChar char="◦"/>
        <a:defRPr sz="1530" kern="1200">
          <a:solidFill>
            <a:schemeClr val="tx1">
              <a:lumMod val="75000"/>
              <a:lumOff val="25000"/>
            </a:schemeClr>
          </a:solidFill>
          <a:latin typeface="+mn-lt"/>
          <a:ea typeface="+mn-ea"/>
          <a:cs typeface="+mn-cs"/>
        </a:defRPr>
      </a:lvl2pPr>
      <a:lvl3pPr marL="481889"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3pPr>
      <a:lvl4pPr marL="637337"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4pPr>
      <a:lvl5pPr marL="792785"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5pPr>
      <a:lvl6pPr marL="93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6pPr>
      <a:lvl7pPr marL="110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7pPr>
      <a:lvl8pPr marL="127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8pPr>
      <a:lvl9pPr marL="144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048DF8-F415-4D4C-B02C-B22BD4F873E6}"/>
              </a:ext>
            </a:extLst>
          </p:cNvPr>
          <p:cNvSpPr/>
          <p:nvPr/>
        </p:nvSpPr>
        <p:spPr>
          <a:xfrm>
            <a:off x="1002" y="1008302"/>
            <a:ext cx="7772400" cy="73720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EECAB46-1C1E-4360-86C1-F5F1DD4ACDC5}"/>
              </a:ext>
            </a:extLst>
          </p:cNvPr>
          <p:cNvSpPr/>
          <p:nvPr/>
        </p:nvSpPr>
        <p:spPr>
          <a:xfrm>
            <a:off x="4" y="8284204"/>
            <a:ext cx="7780880" cy="16302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5760" rIns="457200" rtlCol="0" anchor="ctr"/>
          <a:lstStyle/>
          <a:p>
            <a:r>
              <a:rPr lang="en-US" sz="1700" b="1" dirty="0">
                <a:solidFill>
                  <a:schemeClr val="accent2">
                    <a:lumMod val="50000"/>
                  </a:schemeClr>
                </a:solidFill>
                <a:latin typeface="Tw Cen MT Condensed" panose="020B0606020104020203" pitchFamily="34" charset="0"/>
              </a:rPr>
              <a:t>What does this Mumbo Jumbo mean to YOU?</a:t>
            </a:r>
            <a:endParaRPr lang="en-US" sz="1700" dirty="0">
              <a:solidFill>
                <a:schemeClr val="accent2">
                  <a:lumMod val="50000"/>
                </a:schemeClr>
              </a:solidFill>
              <a:latin typeface="Tw Cen MT Condensed" panose="020B0606020104020203" pitchFamily="34" charset="0"/>
            </a:endParaRPr>
          </a:p>
          <a:p>
            <a:r>
              <a:rPr lang="en-US" sz="1000" dirty="0">
                <a:solidFill>
                  <a:schemeClr val="tx1"/>
                </a:solidFill>
              </a:rPr>
              <a:t>We have all experienced a situation where we say…“MAN, OH, MAN, if I’d only”…one small event can have major repercussions, especially when you’re dealing with money, health or family. Just forgetting to do one thing can cause a chain of events that can rip a family apart. We wish we could turn the clock back and do it differently…but we can’t. </a:t>
            </a:r>
          </a:p>
          <a:p>
            <a:endParaRPr lang="en-US" sz="500" dirty="0">
              <a:solidFill>
                <a:schemeClr val="tx1"/>
              </a:solidFill>
            </a:endParaRPr>
          </a:p>
          <a:p>
            <a:r>
              <a:rPr lang="en-US" sz="1000" dirty="0">
                <a:solidFill>
                  <a:schemeClr val="tx1"/>
                </a:solidFill>
              </a:rPr>
              <a:t>Unfortunately, we have yet to find an advisor that has helped their clients do ALL the things they need to do. So…we do </a:t>
            </a:r>
            <a:r>
              <a:rPr lang="en-US" sz="1000" i="1" dirty="0">
                <a:solidFill>
                  <a:schemeClr val="tx1"/>
                </a:solidFill>
              </a:rPr>
              <a:t>the things other advisors forget to do!</a:t>
            </a:r>
          </a:p>
          <a:p>
            <a:endParaRPr lang="en-US" sz="500" b="1" dirty="0">
              <a:solidFill>
                <a:schemeClr val="tx1"/>
              </a:solidFill>
            </a:endParaRPr>
          </a:p>
          <a:p>
            <a:r>
              <a:rPr lang="en-US" sz="650" b="1" i="1" dirty="0">
                <a:solidFill>
                  <a:schemeClr val="tx1"/>
                </a:solidFill>
              </a:rPr>
              <a:t>*The Butterfly Effect—In 1960, MIT professor Edward Lorenz discovered that small variations in conditions of a dynamic situation can produce extraordinary changes in the end results of a situation. His paper presented to the New York Academy of Sciences in 1963 made the point that: A butterfly flapping its wings in Brazil can cause a tornado in Texas next month. This fact is now taught in every college physics class.</a:t>
            </a:r>
          </a:p>
        </p:txBody>
      </p:sp>
      <p:sp>
        <p:nvSpPr>
          <p:cNvPr id="7" name="Rectangle 6">
            <a:extLst>
              <a:ext uri="{FF2B5EF4-FFF2-40B4-BE49-F238E27FC236}">
                <a16:creationId xmlns:a16="http://schemas.microsoft.com/office/drawing/2014/main" id="{69591A48-4611-40BA-9EAB-0548933698F5}"/>
              </a:ext>
            </a:extLst>
          </p:cNvPr>
          <p:cNvSpPr/>
          <p:nvPr/>
        </p:nvSpPr>
        <p:spPr>
          <a:xfrm>
            <a:off x="8483" y="9915151"/>
            <a:ext cx="7772400" cy="769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t"/>
          <a:lstStyle/>
          <a:p>
            <a:r>
              <a:rPr lang="en-US" sz="1400" b="1" dirty="0">
                <a:solidFill>
                  <a:schemeClr val="accent2">
                    <a:lumMod val="50000"/>
                  </a:schemeClr>
                </a:solidFill>
                <a:latin typeface="Tw Cen MT Condensed" panose="020B0606020104020203" pitchFamily="34" charset="0"/>
              </a:rPr>
              <a:t>About the presenter</a:t>
            </a:r>
          </a:p>
          <a:p>
            <a:r>
              <a:rPr lang="en-US" sz="1050" dirty="0">
                <a:solidFill>
                  <a:schemeClr val="tx1"/>
                </a:solidFill>
              </a:rPr>
              <a:t>Add Brief Biography of Yourself Here:</a:t>
            </a:r>
            <a:endParaRPr lang="en-US" sz="700" dirty="0">
              <a:solidFill>
                <a:schemeClr val="tx1"/>
              </a:solidFill>
            </a:endParaRPr>
          </a:p>
        </p:txBody>
      </p:sp>
      <p:sp>
        <p:nvSpPr>
          <p:cNvPr id="8" name="TextBox 7">
            <a:extLst>
              <a:ext uri="{FF2B5EF4-FFF2-40B4-BE49-F238E27FC236}">
                <a16:creationId xmlns:a16="http://schemas.microsoft.com/office/drawing/2014/main" id="{E1D40717-02DA-47F7-972D-976093E3CD81}"/>
              </a:ext>
            </a:extLst>
          </p:cNvPr>
          <p:cNvSpPr txBox="1"/>
          <p:nvPr/>
        </p:nvSpPr>
        <p:spPr>
          <a:xfrm>
            <a:off x="140676" y="1131286"/>
            <a:ext cx="4661039" cy="1415772"/>
          </a:xfrm>
          <a:prstGeom prst="rect">
            <a:avLst/>
          </a:prstGeom>
          <a:noFill/>
        </p:spPr>
        <p:txBody>
          <a:bodyPr wrap="square" lIns="274320" rIns="274320" rtlCol="0">
            <a:spAutoFit/>
          </a:bodyPr>
          <a:lstStyle/>
          <a:p>
            <a:r>
              <a:rPr lang="en-US" sz="2300" b="1" spc="-80" dirty="0">
                <a:solidFill>
                  <a:schemeClr val="accent2">
                    <a:lumMod val="50000"/>
                  </a:schemeClr>
                </a:solidFill>
                <a:latin typeface="Tw Cen MT Condensed" panose="020B0606020104020203" pitchFamily="34" charset="0"/>
              </a:rPr>
              <a:t>What did this Retired Couple Teach their Broker that Saved </a:t>
            </a:r>
            <a:r>
              <a:rPr lang="en-US" sz="2300" b="1" i="1" spc="-80" dirty="0">
                <a:solidFill>
                  <a:schemeClr val="accent2">
                    <a:lumMod val="50000"/>
                  </a:schemeClr>
                </a:solidFill>
                <a:latin typeface="Tw Cen MT Condensed" panose="020B0606020104020203" pitchFamily="34" charset="0"/>
              </a:rPr>
              <a:t>HIM</a:t>
            </a:r>
            <a:r>
              <a:rPr lang="en-US" sz="2300" b="1" spc="-80" dirty="0">
                <a:solidFill>
                  <a:schemeClr val="accent2">
                    <a:lumMod val="50000"/>
                  </a:schemeClr>
                </a:solidFill>
                <a:latin typeface="Tw Cen MT Condensed" panose="020B0606020104020203" pitchFamily="34" charset="0"/>
              </a:rPr>
              <a:t> from Financial Ruin?</a:t>
            </a:r>
          </a:p>
          <a:p>
            <a:r>
              <a:rPr lang="en-US" sz="1000" dirty="0"/>
              <a:t>A client saving a broker’s neck? Isn’t it supposed to be the other way around? How could a 62-year-old couple with no formal financial knowledge yank him out of the fire of financial destruction? He’s the expert, the one with all the training. Isn’t he supposed to save them?</a:t>
            </a:r>
          </a:p>
        </p:txBody>
      </p:sp>
      <p:grpSp>
        <p:nvGrpSpPr>
          <p:cNvPr id="14" name="Group 13">
            <a:extLst>
              <a:ext uri="{FF2B5EF4-FFF2-40B4-BE49-F238E27FC236}">
                <a16:creationId xmlns:a16="http://schemas.microsoft.com/office/drawing/2014/main" id="{7D3D44FA-2B1C-46BE-9067-86E4A15D942B}"/>
              </a:ext>
            </a:extLst>
          </p:cNvPr>
          <p:cNvGrpSpPr/>
          <p:nvPr/>
        </p:nvGrpSpPr>
        <p:grpSpPr>
          <a:xfrm>
            <a:off x="4837697" y="1126003"/>
            <a:ext cx="2530761" cy="1760983"/>
            <a:chOff x="4572001" y="1338005"/>
            <a:chExt cx="2991852" cy="2339766"/>
          </a:xfrm>
        </p:grpSpPr>
        <p:pic>
          <p:nvPicPr>
            <p:cNvPr id="12" name="Picture 11" descr="A close up of a tree&#10;&#10;Description automatically generated">
              <a:extLst>
                <a:ext uri="{FF2B5EF4-FFF2-40B4-BE49-F238E27FC236}">
                  <a16:creationId xmlns:a16="http://schemas.microsoft.com/office/drawing/2014/main" id="{64C84A90-8DCE-4484-9E43-9D111EF8A5F1}"/>
                </a:ext>
              </a:extLst>
            </p:cNvPr>
            <p:cNvPicPr>
              <a:picLocks noChangeAspect="1"/>
            </p:cNvPicPr>
            <p:nvPr/>
          </p:nvPicPr>
          <p:blipFill rotWithShape="1">
            <a:blip r:embed="rId2">
              <a:extLst>
                <a:ext uri="{28A0092B-C50C-407E-A947-70E740481C1C}">
                  <a14:useLocalDpi xmlns:a14="http://schemas.microsoft.com/office/drawing/2010/main" val="0"/>
                </a:ext>
              </a:extLst>
            </a:blip>
            <a:srcRect l="16009"/>
            <a:stretch/>
          </p:blipFill>
          <p:spPr>
            <a:xfrm>
              <a:off x="4572001" y="1338005"/>
              <a:ext cx="2991852" cy="2003824"/>
            </a:xfrm>
            <a:prstGeom prst="rect">
              <a:avLst/>
            </a:prstGeom>
          </p:spPr>
        </p:pic>
        <p:sp>
          <p:nvSpPr>
            <p:cNvPr id="13" name="TextBox 12">
              <a:extLst>
                <a:ext uri="{FF2B5EF4-FFF2-40B4-BE49-F238E27FC236}">
                  <a16:creationId xmlns:a16="http://schemas.microsoft.com/office/drawing/2014/main" id="{10099FD9-D7A1-46A9-B70C-DC82201045B7}"/>
                </a:ext>
              </a:extLst>
            </p:cNvPr>
            <p:cNvSpPr txBox="1"/>
            <p:nvPr/>
          </p:nvSpPr>
          <p:spPr>
            <a:xfrm>
              <a:off x="4572001" y="3277661"/>
              <a:ext cx="2991852" cy="400110"/>
            </a:xfrm>
            <a:prstGeom prst="rect">
              <a:avLst/>
            </a:prstGeom>
            <a:noFill/>
          </p:spPr>
          <p:txBody>
            <a:bodyPr wrap="square" rtlCol="0">
              <a:spAutoFit/>
            </a:bodyPr>
            <a:lstStyle/>
            <a:p>
              <a:pPr algn="ctr"/>
              <a:r>
                <a:rPr lang="en-US" sz="2000" b="1" dirty="0">
                  <a:solidFill>
                    <a:schemeClr val="accent2">
                      <a:lumMod val="50000"/>
                    </a:schemeClr>
                  </a:solidFill>
                  <a:latin typeface="Tw Cen MT Condensed" panose="020B0606020104020203" pitchFamily="34" charset="0"/>
                </a:rPr>
                <a:t>Would it Take a Million?</a:t>
              </a:r>
              <a:endParaRPr lang="en-US" sz="2000" dirty="0">
                <a:latin typeface="Tw Cen MT Condensed" panose="020B0606020104020203" pitchFamily="34" charset="0"/>
              </a:endParaRPr>
            </a:p>
          </p:txBody>
        </p:sp>
      </p:grpSp>
      <p:grpSp>
        <p:nvGrpSpPr>
          <p:cNvPr id="21" name="Group 20">
            <a:extLst>
              <a:ext uri="{FF2B5EF4-FFF2-40B4-BE49-F238E27FC236}">
                <a16:creationId xmlns:a16="http://schemas.microsoft.com/office/drawing/2014/main" id="{92A4378A-8DEF-422F-8135-C4234D43AD7C}"/>
              </a:ext>
            </a:extLst>
          </p:cNvPr>
          <p:cNvGrpSpPr/>
          <p:nvPr/>
        </p:nvGrpSpPr>
        <p:grpSpPr>
          <a:xfrm>
            <a:off x="5170183" y="4386601"/>
            <a:ext cx="2198275" cy="2049607"/>
            <a:chOff x="4844715" y="5581903"/>
            <a:chExt cx="2719138" cy="2326606"/>
          </a:xfrm>
        </p:grpSpPr>
        <p:pic>
          <p:nvPicPr>
            <p:cNvPr id="10" name="Picture 9" descr="A close up of a flower&#10;&#10;Description automatically generated">
              <a:extLst>
                <a:ext uri="{FF2B5EF4-FFF2-40B4-BE49-F238E27FC236}">
                  <a16:creationId xmlns:a16="http://schemas.microsoft.com/office/drawing/2014/main" id="{5F23DA47-E86C-487D-988F-4C18B1627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716" y="5581903"/>
              <a:ext cx="2719137" cy="1988851"/>
            </a:xfrm>
            <a:prstGeom prst="rect">
              <a:avLst/>
            </a:prstGeom>
          </p:spPr>
        </p:pic>
        <p:sp>
          <p:nvSpPr>
            <p:cNvPr id="15" name="TextBox 14">
              <a:extLst>
                <a:ext uri="{FF2B5EF4-FFF2-40B4-BE49-F238E27FC236}">
                  <a16:creationId xmlns:a16="http://schemas.microsoft.com/office/drawing/2014/main" id="{8AC4FEC2-67D6-4B5E-B6F8-8F8029F271BB}"/>
                </a:ext>
              </a:extLst>
            </p:cNvPr>
            <p:cNvSpPr txBox="1"/>
            <p:nvPr/>
          </p:nvSpPr>
          <p:spPr>
            <a:xfrm>
              <a:off x="4844715" y="7508399"/>
              <a:ext cx="2719137" cy="400110"/>
            </a:xfrm>
            <a:prstGeom prst="rect">
              <a:avLst/>
            </a:prstGeom>
            <a:noFill/>
          </p:spPr>
          <p:txBody>
            <a:bodyPr wrap="square" rtlCol="0">
              <a:spAutoFit/>
            </a:bodyPr>
            <a:lstStyle/>
            <a:p>
              <a:pPr algn="ctr"/>
              <a:r>
                <a:rPr lang="en-US" sz="2000" b="1" dirty="0">
                  <a:solidFill>
                    <a:schemeClr val="accent2">
                      <a:lumMod val="50000"/>
                    </a:schemeClr>
                  </a:solidFill>
                  <a:latin typeface="Tw Cen MT Condensed" panose="020B0606020104020203" pitchFamily="34" charset="0"/>
                </a:rPr>
                <a:t>Or Just One</a:t>
              </a:r>
              <a:r>
                <a:rPr lang="en-US" b="1" dirty="0">
                  <a:solidFill>
                    <a:schemeClr val="accent2">
                      <a:lumMod val="50000"/>
                    </a:schemeClr>
                  </a:solidFill>
                  <a:latin typeface="Tw Cen MT Condensed" panose="020B0606020104020203" pitchFamily="34" charset="0"/>
                </a:rPr>
                <a:t>*</a:t>
              </a:r>
              <a:endParaRPr lang="en-US" sz="2000" dirty="0">
                <a:latin typeface="Tw Cen MT Condensed" panose="020B0606020104020203" pitchFamily="34" charset="0"/>
              </a:endParaRPr>
            </a:p>
          </p:txBody>
        </p:sp>
      </p:grpSp>
      <p:sp>
        <p:nvSpPr>
          <p:cNvPr id="16" name="TextBox 15">
            <a:extLst>
              <a:ext uri="{FF2B5EF4-FFF2-40B4-BE49-F238E27FC236}">
                <a16:creationId xmlns:a16="http://schemas.microsoft.com/office/drawing/2014/main" id="{4CF4CD10-72AF-427C-AEBE-5493338B725A}"/>
              </a:ext>
            </a:extLst>
          </p:cNvPr>
          <p:cNvSpPr txBox="1"/>
          <p:nvPr/>
        </p:nvSpPr>
        <p:spPr>
          <a:xfrm>
            <a:off x="140678" y="2545284"/>
            <a:ext cx="7416159" cy="815608"/>
          </a:xfrm>
          <a:prstGeom prst="rect">
            <a:avLst/>
          </a:prstGeom>
          <a:noFill/>
        </p:spPr>
        <p:txBody>
          <a:bodyPr wrap="square" lIns="274320" rIns="274320" rtlCol="0">
            <a:spAutoFit/>
          </a:bodyPr>
          <a:lstStyle/>
          <a:p>
            <a:r>
              <a:rPr lang="en-US" sz="1700" b="1" dirty="0">
                <a:latin typeface="Tw Cen MT Condensed" panose="020B0606020104020203" pitchFamily="34" charset="0"/>
              </a:rPr>
              <a:t>Doing the things other advisors forget to do.</a:t>
            </a:r>
          </a:p>
          <a:p>
            <a:r>
              <a:rPr lang="en-US" sz="1000" dirty="0"/>
              <a:t>Jim and Mary had been working with Bob, their broker, for over 9 years. </a:t>
            </a:r>
          </a:p>
          <a:p>
            <a:r>
              <a:rPr lang="en-US" sz="1000" dirty="0"/>
              <a:t>They had come to rely on his judgment and he on their loyalty. But sometimes in life it’s the little things that count. And Bob had overlooked the “little” things…not only for Jim and Mary but in his own personal affairs as well. </a:t>
            </a:r>
          </a:p>
        </p:txBody>
      </p:sp>
      <p:sp>
        <p:nvSpPr>
          <p:cNvPr id="17" name="TextBox 16">
            <a:extLst>
              <a:ext uri="{FF2B5EF4-FFF2-40B4-BE49-F238E27FC236}">
                <a16:creationId xmlns:a16="http://schemas.microsoft.com/office/drawing/2014/main" id="{28266BAA-3006-4C03-9E38-15FEEDD314A9}"/>
              </a:ext>
            </a:extLst>
          </p:cNvPr>
          <p:cNvSpPr txBox="1"/>
          <p:nvPr/>
        </p:nvSpPr>
        <p:spPr>
          <a:xfrm>
            <a:off x="140676" y="3332177"/>
            <a:ext cx="7416158" cy="1123384"/>
          </a:xfrm>
          <a:prstGeom prst="rect">
            <a:avLst/>
          </a:prstGeom>
          <a:noFill/>
        </p:spPr>
        <p:txBody>
          <a:bodyPr wrap="square" lIns="274320" rIns="274320" rtlCol="0">
            <a:spAutoFit/>
          </a:bodyPr>
          <a:lstStyle/>
          <a:p>
            <a:r>
              <a:rPr lang="en-US" sz="1700" b="1" dirty="0">
                <a:latin typeface="Tw Cen MT Condensed" panose="020B0606020104020203" pitchFamily="34" charset="0"/>
              </a:rPr>
              <a:t>There is no free lunch</a:t>
            </a:r>
          </a:p>
          <a:p>
            <a:r>
              <a:rPr lang="en-US" sz="1000" dirty="0"/>
              <a:t>Well, sometimes you can find a lunch that’s almost free. A lunch given to you so that you will listen to some information. You</a:t>
            </a:r>
          </a:p>
          <a:p>
            <a:r>
              <a:rPr lang="en-US" sz="1000" dirty="0"/>
              <a:t>know the ones. Well, Jim and Mary were hungry enough to attend this workshop. What they found out astonished them! It wasn’t about how to get a higher return or some “better” investment. It was about important things like protecting your hard-earned money from identity theft and lawsuits…how to make sure you’re taken care of medically in the manner you desire…making sure your assets pass on to your family in the way you want.</a:t>
            </a:r>
          </a:p>
        </p:txBody>
      </p:sp>
      <p:sp>
        <p:nvSpPr>
          <p:cNvPr id="18" name="TextBox 17">
            <a:extLst>
              <a:ext uri="{FF2B5EF4-FFF2-40B4-BE49-F238E27FC236}">
                <a16:creationId xmlns:a16="http://schemas.microsoft.com/office/drawing/2014/main" id="{675DE401-8014-411A-8376-4BB73D8F00BD}"/>
              </a:ext>
            </a:extLst>
          </p:cNvPr>
          <p:cNvSpPr txBox="1"/>
          <p:nvPr/>
        </p:nvSpPr>
        <p:spPr>
          <a:xfrm>
            <a:off x="140676" y="4441716"/>
            <a:ext cx="5017478" cy="1431161"/>
          </a:xfrm>
          <a:prstGeom prst="rect">
            <a:avLst/>
          </a:prstGeom>
          <a:noFill/>
        </p:spPr>
        <p:txBody>
          <a:bodyPr wrap="square" lIns="274320" rIns="274320" rtlCol="0">
            <a:spAutoFit/>
          </a:bodyPr>
          <a:lstStyle/>
          <a:p>
            <a:r>
              <a:rPr lang="en-US" sz="1700" b="1" dirty="0">
                <a:latin typeface="Tw Cen MT Condensed" panose="020B0606020104020203" pitchFamily="34" charset="0"/>
              </a:rPr>
              <a:t>Jim’s and Mary’s eyes were opened!</a:t>
            </a:r>
          </a:p>
          <a:p>
            <a:r>
              <a:rPr lang="en-US" sz="1000" dirty="0"/>
              <a:t>It was like someone had kicked them in the stomach. They had been told that they’d taken care of all of these things by their attorney and broker! Instead they found out:</a:t>
            </a:r>
          </a:p>
          <a:p>
            <a:pPr marL="171450" indent="-171450">
              <a:buFont typeface="Wingdings" panose="05000000000000000000" pitchFamily="2" charset="2"/>
              <a:buChar char="§"/>
            </a:pPr>
            <a:r>
              <a:rPr lang="en-US" sz="1000" dirty="0"/>
              <a:t>They had accidentally disinherited their grandkids</a:t>
            </a:r>
          </a:p>
          <a:p>
            <a:pPr marL="171450" indent="-171450">
              <a:buFont typeface="Wingdings" panose="05000000000000000000" pitchFamily="2" charset="2"/>
              <a:buChar char="§"/>
            </a:pPr>
            <a:r>
              <a:rPr lang="en-US" sz="1000" dirty="0"/>
              <a:t>They were likely victims for identity theft</a:t>
            </a:r>
          </a:p>
          <a:p>
            <a:pPr marL="171450" indent="-171450">
              <a:buFont typeface="Wingdings" panose="05000000000000000000" pitchFamily="2" charset="2"/>
              <a:buChar char="§"/>
            </a:pPr>
            <a:r>
              <a:rPr lang="en-US" sz="1000" dirty="0"/>
              <a:t>Their medical power of attorney was not current</a:t>
            </a:r>
          </a:p>
          <a:p>
            <a:pPr marL="171450" indent="-171450">
              <a:buFont typeface="Wingdings" panose="05000000000000000000" pitchFamily="2" charset="2"/>
              <a:buChar char="§"/>
            </a:pPr>
            <a:r>
              <a:rPr lang="en-US" sz="1000" dirty="0"/>
              <a:t>They had no protection against lawsuits</a:t>
            </a:r>
          </a:p>
          <a:p>
            <a:pPr marL="171450" indent="-171450">
              <a:buFont typeface="Wingdings" panose="05000000000000000000" pitchFamily="2" charset="2"/>
              <a:buChar char="§"/>
            </a:pPr>
            <a:r>
              <a:rPr lang="en-US" sz="1000" dirty="0"/>
              <a:t>And over 30 other things that made them extremely upset and nervous</a:t>
            </a:r>
          </a:p>
        </p:txBody>
      </p:sp>
      <p:sp>
        <p:nvSpPr>
          <p:cNvPr id="19" name="TextBox 18">
            <a:extLst>
              <a:ext uri="{FF2B5EF4-FFF2-40B4-BE49-F238E27FC236}">
                <a16:creationId xmlns:a16="http://schemas.microsoft.com/office/drawing/2014/main" id="{A550E531-3F05-42D0-AD03-10954F07E268}"/>
              </a:ext>
            </a:extLst>
          </p:cNvPr>
          <p:cNvSpPr txBox="1"/>
          <p:nvPr/>
        </p:nvSpPr>
        <p:spPr>
          <a:xfrm>
            <a:off x="128647" y="5862876"/>
            <a:ext cx="7642751" cy="969496"/>
          </a:xfrm>
          <a:prstGeom prst="rect">
            <a:avLst/>
          </a:prstGeom>
          <a:noFill/>
        </p:spPr>
        <p:txBody>
          <a:bodyPr wrap="square" lIns="274320" rIns="274320" rtlCol="0">
            <a:spAutoFit/>
          </a:bodyPr>
          <a:lstStyle/>
          <a:p>
            <a:r>
              <a:rPr lang="en-US" sz="1700" b="1" dirty="0">
                <a:latin typeface="Tw Cen MT Condensed" panose="020B0606020104020203" pitchFamily="34" charset="0"/>
              </a:rPr>
              <a:t>Not my job… Man!</a:t>
            </a:r>
          </a:p>
          <a:p>
            <a:r>
              <a:rPr lang="en-US" sz="1000" dirty="0"/>
              <a:t>They immediately contacted their broker, Bob, and asked him why he hadn’t</a:t>
            </a:r>
          </a:p>
          <a:p>
            <a:r>
              <a:rPr lang="en-US" sz="1000" dirty="0"/>
              <a:t>done all these things. He said, “That’s not my job.” Jim and Mary said “well you’re our</a:t>
            </a:r>
            <a:br>
              <a:rPr lang="en-US" sz="1000" dirty="0"/>
            </a:br>
            <a:r>
              <a:rPr lang="en-US" sz="1000" dirty="0"/>
              <a:t>financial advisor…these affect us financially, so you should give us the advice.” His comment? “I don’t get paid to do that. I can only give investment advice.”</a:t>
            </a:r>
          </a:p>
        </p:txBody>
      </p:sp>
      <p:sp>
        <p:nvSpPr>
          <p:cNvPr id="20" name="TextBox 19">
            <a:extLst>
              <a:ext uri="{FF2B5EF4-FFF2-40B4-BE49-F238E27FC236}">
                <a16:creationId xmlns:a16="http://schemas.microsoft.com/office/drawing/2014/main" id="{CF8E53F4-36D7-4F4F-B2B0-8F57646F1D8B}"/>
              </a:ext>
            </a:extLst>
          </p:cNvPr>
          <p:cNvSpPr txBox="1"/>
          <p:nvPr/>
        </p:nvSpPr>
        <p:spPr>
          <a:xfrm>
            <a:off x="128644" y="6805463"/>
            <a:ext cx="7642751" cy="1446550"/>
          </a:xfrm>
          <a:prstGeom prst="rect">
            <a:avLst/>
          </a:prstGeom>
          <a:noFill/>
        </p:spPr>
        <p:txBody>
          <a:bodyPr wrap="square" lIns="274320" rIns="274320" rtlCol="0">
            <a:spAutoFit/>
          </a:bodyPr>
          <a:lstStyle/>
          <a:p>
            <a:r>
              <a:rPr lang="en-US" sz="1700" b="1" dirty="0">
                <a:latin typeface="Tw Cen MT Condensed" panose="020B0606020104020203" pitchFamily="34" charset="0"/>
              </a:rPr>
              <a:t>Jim and Mary saved his donkey!</a:t>
            </a:r>
          </a:p>
          <a:p>
            <a:r>
              <a:rPr lang="en-US" sz="1000" dirty="0"/>
              <a:t>Jim and Mary told Bob all the things they needed fixed. They had lost trust in him, so they directed him, item by item, on what he needed to do to fix the gaping holes in their affairs. He did it…grudgingly. But secretly he corrected all of those things in his own personal affairs as well!</a:t>
            </a:r>
            <a:br>
              <a:rPr lang="en-US" sz="1000" dirty="0"/>
            </a:br>
            <a:br>
              <a:rPr lang="en-US" sz="500" dirty="0"/>
            </a:br>
            <a:r>
              <a:rPr lang="en-US" sz="1000" dirty="0"/>
              <a:t>It wasn’t a month later when a financial nightmare nearly hit Bob. He was spared from what would have been a crippling blow to him and his family. How? Because he secretly followed Jim and Mary’s directions line-by-line on his own personal affairs unbeknownst to them.</a:t>
            </a:r>
          </a:p>
          <a:p>
            <a:endParaRPr lang="en-US" sz="500" dirty="0"/>
          </a:p>
          <a:p>
            <a:r>
              <a:rPr lang="en-US" sz="1100" b="1" dirty="0">
                <a:latin typeface="Tw Cen MT Condensed" panose="020B0606020104020203" pitchFamily="34" charset="0"/>
              </a:rPr>
              <a:t>Did they get a thank you card? What do you think?</a:t>
            </a:r>
          </a:p>
        </p:txBody>
      </p:sp>
    </p:spTree>
    <p:extLst>
      <p:ext uri="{BB962C8B-B14F-4D97-AF65-F5344CB8AC3E}">
        <p14:creationId xmlns:p14="http://schemas.microsoft.com/office/powerpoint/2010/main" val="128948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4A474D-21E9-4727-822A-1E9C5FA190B6}"/>
              </a:ext>
            </a:extLst>
          </p:cNvPr>
          <p:cNvSpPr/>
          <p:nvPr/>
        </p:nvSpPr>
        <p:spPr>
          <a:xfrm>
            <a:off x="0" y="-9935"/>
            <a:ext cx="7772400" cy="410485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DF8AB35-A041-4022-8B4B-EE1EF44D593F}"/>
              </a:ext>
            </a:extLst>
          </p:cNvPr>
          <p:cNvSpPr/>
          <p:nvPr/>
        </p:nvSpPr>
        <p:spPr>
          <a:xfrm>
            <a:off x="1" y="8551261"/>
            <a:ext cx="7772400" cy="425033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6579B0-7395-45B2-BAD7-E40CB4FB22A8}"/>
              </a:ext>
            </a:extLst>
          </p:cNvPr>
          <p:cNvSpPr/>
          <p:nvPr/>
        </p:nvSpPr>
        <p:spPr>
          <a:xfrm rot="10800000">
            <a:off x="402354" y="408745"/>
            <a:ext cx="6948776" cy="34078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F230D6E-DE90-40A5-951B-E64990F41194}"/>
              </a:ext>
            </a:extLst>
          </p:cNvPr>
          <p:cNvSpPr txBox="1"/>
          <p:nvPr/>
        </p:nvSpPr>
        <p:spPr>
          <a:xfrm rot="10800000">
            <a:off x="292792" y="3231452"/>
            <a:ext cx="6948776" cy="615553"/>
          </a:xfrm>
          <a:prstGeom prst="rect">
            <a:avLst/>
          </a:prstGeom>
          <a:noFill/>
        </p:spPr>
        <p:txBody>
          <a:bodyPr wrap="square" rtlCol="0">
            <a:spAutoFit/>
          </a:bodyPr>
          <a:lstStyle/>
          <a:p>
            <a:r>
              <a:rPr lang="en-US" sz="1700" b="1" dirty="0">
                <a:solidFill>
                  <a:schemeClr val="accent2">
                    <a:lumMod val="75000"/>
                  </a:schemeClr>
                </a:solidFill>
                <a:latin typeface="Tw Cen MT Condensed" panose="020B0606020104020203" pitchFamily="34" charset="0"/>
              </a:rPr>
              <a:t>Join us at this, fun and informative get-together to learn </a:t>
            </a:r>
            <a:r>
              <a:rPr lang="en-US" sz="1700" b="1" i="1" dirty="0">
                <a:solidFill>
                  <a:schemeClr val="accent2">
                    <a:lumMod val="75000"/>
                  </a:schemeClr>
                </a:solidFill>
                <a:latin typeface="Tw Cen MT Condensed" panose="020B0606020104020203" pitchFamily="34" charset="0"/>
              </a:rPr>
              <a:t>the things other advisors forget to do </a:t>
            </a:r>
            <a:r>
              <a:rPr lang="en-US" sz="1700" b="1" dirty="0">
                <a:solidFill>
                  <a:schemeClr val="accent2">
                    <a:lumMod val="75000"/>
                  </a:schemeClr>
                </a:solidFill>
                <a:latin typeface="Tw Cen MT Condensed" panose="020B0606020104020203" pitchFamily="34" charset="0"/>
              </a:rPr>
              <a:t>when it comes to: </a:t>
            </a:r>
          </a:p>
        </p:txBody>
      </p:sp>
      <p:sp>
        <p:nvSpPr>
          <p:cNvPr id="9" name="TextBox 8">
            <a:extLst>
              <a:ext uri="{FF2B5EF4-FFF2-40B4-BE49-F238E27FC236}">
                <a16:creationId xmlns:a16="http://schemas.microsoft.com/office/drawing/2014/main" id="{F669BDED-C0D9-45DB-9C00-C8E5D62B8154}"/>
              </a:ext>
            </a:extLst>
          </p:cNvPr>
          <p:cNvSpPr txBox="1"/>
          <p:nvPr/>
        </p:nvSpPr>
        <p:spPr>
          <a:xfrm rot="10800000">
            <a:off x="3790891" y="436789"/>
            <a:ext cx="3138136" cy="2600712"/>
          </a:xfrm>
          <a:prstGeom prst="rect">
            <a:avLst/>
          </a:prstGeom>
          <a:noFill/>
        </p:spPr>
        <p:txBody>
          <a:bodyPr wrap="square" rtlCol="0">
            <a:spAutoFit/>
          </a:bodyPr>
          <a:lstStyle/>
          <a:p>
            <a:r>
              <a:rPr lang="en-US" sz="800" i="1" dirty="0"/>
              <a:t>(Insert your workshop topics and bullet points below)</a:t>
            </a:r>
          </a:p>
          <a:p>
            <a:endParaRPr lang="en-US" sz="900" dirty="0"/>
          </a:p>
          <a:p>
            <a:r>
              <a:rPr lang="en-US" sz="1600" dirty="0">
                <a:solidFill>
                  <a:srgbClr val="FF3300"/>
                </a:solidFill>
                <a:latin typeface="Tw Cen MT Condensed" panose="020B0606020104020203" pitchFamily="34" charset="0"/>
              </a:rPr>
              <a:t>TOPIC</a:t>
            </a:r>
          </a:p>
          <a:p>
            <a:pPr marL="171450" indent="-171450">
              <a:buFont typeface="Arial" panose="020B0604020202020204" pitchFamily="34" charset="0"/>
              <a:buChar char="•"/>
            </a:pPr>
            <a:r>
              <a:rPr lang="en-US" sz="1600" dirty="0">
                <a:solidFill>
                  <a:srgbClr val="FF3300"/>
                </a:solidFill>
                <a:latin typeface="Tw Cen MT Condensed" panose="020B0606020104020203" pitchFamily="34" charset="0"/>
              </a:rPr>
              <a:t> </a:t>
            </a:r>
          </a:p>
          <a:p>
            <a:endParaRPr lang="en-US" sz="1600" dirty="0">
              <a:solidFill>
                <a:srgbClr val="FF3300"/>
              </a:solidFill>
              <a:latin typeface="Tw Cen MT Condensed" panose="020B0606020104020203" pitchFamily="34" charset="0"/>
            </a:endParaRPr>
          </a:p>
          <a:p>
            <a:r>
              <a:rPr lang="en-US" sz="1600" dirty="0">
                <a:solidFill>
                  <a:srgbClr val="FF3300"/>
                </a:solidFill>
                <a:latin typeface="Tw Cen MT Condensed" panose="020B0606020104020203" pitchFamily="34" charset="0"/>
              </a:rPr>
              <a:t>TOPIC</a:t>
            </a:r>
          </a:p>
          <a:p>
            <a:pPr marL="171450" indent="-171450">
              <a:buFont typeface="Arial" panose="020B0604020202020204" pitchFamily="34" charset="0"/>
              <a:buChar char="•"/>
            </a:pPr>
            <a:br>
              <a:rPr lang="en-US" sz="1600" dirty="0">
                <a:solidFill>
                  <a:srgbClr val="FF3300"/>
                </a:solidFill>
                <a:latin typeface="Tw Cen MT Condensed" panose="020B0606020104020203" pitchFamily="34" charset="0"/>
              </a:rPr>
            </a:br>
            <a:endParaRPr lang="en-US" sz="1600" dirty="0">
              <a:solidFill>
                <a:srgbClr val="FF3300"/>
              </a:solidFill>
              <a:latin typeface="Tw Cen MT Condensed" panose="020B0606020104020203" pitchFamily="34" charset="0"/>
            </a:endParaRPr>
          </a:p>
          <a:p>
            <a:r>
              <a:rPr lang="en-US" sz="1600" dirty="0">
                <a:solidFill>
                  <a:srgbClr val="FF3300"/>
                </a:solidFill>
                <a:latin typeface="Tw Cen MT Condensed" panose="020B0606020104020203" pitchFamily="34" charset="0"/>
              </a:rPr>
              <a:t>TOPIC</a:t>
            </a:r>
          </a:p>
          <a:p>
            <a:pPr marL="171450" indent="-171450">
              <a:buFont typeface="Arial" panose="020B0604020202020204" pitchFamily="34" charset="0"/>
              <a:buChar char="•"/>
            </a:pPr>
            <a:r>
              <a:rPr lang="en-US" sz="1600" dirty="0">
                <a:solidFill>
                  <a:srgbClr val="FF3300"/>
                </a:solidFill>
                <a:latin typeface="Tw Cen MT Condensed" panose="020B0606020104020203" pitchFamily="34" charset="0"/>
              </a:rPr>
              <a:t> </a:t>
            </a:r>
            <a:endParaRPr lang="en-US" sz="800" dirty="0"/>
          </a:p>
          <a:p>
            <a:endParaRPr lang="en-US" sz="900" dirty="0"/>
          </a:p>
          <a:p>
            <a:endParaRPr lang="en-US" sz="900" dirty="0"/>
          </a:p>
        </p:txBody>
      </p:sp>
      <p:sp>
        <p:nvSpPr>
          <p:cNvPr id="10" name="TextBox 9">
            <a:extLst>
              <a:ext uri="{FF2B5EF4-FFF2-40B4-BE49-F238E27FC236}">
                <a16:creationId xmlns:a16="http://schemas.microsoft.com/office/drawing/2014/main" id="{0F452C9B-6701-4E05-8895-A0C8259409C5}"/>
              </a:ext>
            </a:extLst>
          </p:cNvPr>
          <p:cNvSpPr txBox="1"/>
          <p:nvPr/>
        </p:nvSpPr>
        <p:spPr>
          <a:xfrm rot="10800000">
            <a:off x="421270" y="569185"/>
            <a:ext cx="3468515" cy="2677656"/>
          </a:xfrm>
          <a:prstGeom prst="rect">
            <a:avLst/>
          </a:prstGeom>
          <a:noFill/>
        </p:spPr>
        <p:txBody>
          <a:bodyPr wrap="square" rtlCol="0">
            <a:spAutoFit/>
          </a:bodyPr>
          <a:lstStyle/>
          <a:p>
            <a:pPr algn="ctr"/>
            <a:r>
              <a:rPr lang="en-US" sz="1600" i="1" dirty="0">
                <a:latin typeface="Tw Cen MT Condensed" panose="020B0606020104020203" pitchFamily="34" charset="0"/>
              </a:rPr>
              <a:t>Seating is limited</a:t>
            </a:r>
          </a:p>
          <a:p>
            <a:pPr algn="ctr"/>
            <a:endParaRPr lang="en-US" sz="1400" dirty="0">
              <a:latin typeface="Tw Cen MT Condensed" panose="020B0606020104020203" pitchFamily="34" charset="0"/>
            </a:endParaRPr>
          </a:p>
          <a:p>
            <a:pPr algn="ctr"/>
            <a:r>
              <a:rPr lang="en-US" dirty="0">
                <a:latin typeface="Tw Cen MT Condensed" panose="020B0606020104020203" pitchFamily="34" charset="0"/>
              </a:rPr>
              <a:t>Call for your reservation</a:t>
            </a:r>
          </a:p>
          <a:p>
            <a:pPr algn="ctr"/>
            <a:r>
              <a:rPr lang="en-US" dirty="0">
                <a:latin typeface="Tw Cen MT Condensed" panose="020B0606020104020203" pitchFamily="34" charset="0"/>
              </a:rPr>
              <a:t>XXX-XXX-XXXX</a:t>
            </a:r>
            <a:br>
              <a:rPr lang="en-US" dirty="0">
                <a:latin typeface="Tw Cen MT Condensed" panose="020B0606020104020203" pitchFamily="34" charset="0"/>
              </a:rPr>
            </a:br>
            <a:endParaRPr lang="en-US" sz="1400" dirty="0">
              <a:latin typeface="Tw Cen MT Condensed" panose="020B0606020104020203" pitchFamily="34" charset="0"/>
            </a:endParaRPr>
          </a:p>
          <a:p>
            <a:pPr algn="ctr"/>
            <a:r>
              <a:rPr lang="en-US" dirty="0">
                <a:latin typeface="Tw Cen MT Condensed" panose="020B0606020104020203" pitchFamily="34" charset="0"/>
              </a:rPr>
              <a:t>WHEN: </a:t>
            </a:r>
            <a:r>
              <a:rPr lang="en-US" sz="1400" dirty="0">
                <a:latin typeface="Tw Cen MT Condensed" panose="020B0606020104020203" pitchFamily="34" charset="0"/>
              </a:rPr>
              <a:t>[Date]</a:t>
            </a:r>
          </a:p>
          <a:p>
            <a:pPr algn="ctr"/>
            <a:r>
              <a:rPr lang="en-US" dirty="0">
                <a:latin typeface="Tw Cen MT Condensed" panose="020B0606020104020203" pitchFamily="34" charset="0"/>
              </a:rPr>
              <a:t>TIME: </a:t>
            </a:r>
            <a:r>
              <a:rPr lang="en-US" sz="1400" dirty="0">
                <a:latin typeface="Tw Cen MT Condensed" panose="020B0606020104020203" pitchFamily="34" charset="0"/>
              </a:rPr>
              <a:t>[Time]</a:t>
            </a:r>
          </a:p>
          <a:p>
            <a:pPr algn="ctr"/>
            <a:r>
              <a:rPr lang="en-US" dirty="0">
                <a:latin typeface="Tw Cen MT Condensed" panose="020B0606020104020203" pitchFamily="34" charset="0"/>
              </a:rPr>
              <a:t>WHERE: </a:t>
            </a:r>
            <a:r>
              <a:rPr lang="en-US" sz="1400" dirty="0">
                <a:latin typeface="Tw Cen MT Condensed" panose="020B0606020104020203" pitchFamily="34" charset="0"/>
              </a:rPr>
              <a:t>[Address]</a:t>
            </a:r>
          </a:p>
          <a:p>
            <a:pPr algn="ctr"/>
            <a:endParaRPr lang="en-US" sz="1400" dirty="0">
              <a:latin typeface="Tw Cen MT Condensed" panose="020B0606020104020203" pitchFamily="34" charset="0"/>
            </a:endParaRPr>
          </a:p>
          <a:p>
            <a:pPr algn="ctr"/>
            <a:r>
              <a:rPr lang="en-US" sz="1200" dirty="0">
                <a:latin typeface="Tw Cen MT Condensed" panose="020B0606020104020203" pitchFamily="34" charset="0"/>
              </a:rPr>
              <a:t>Presented by: [Name]</a:t>
            </a:r>
            <a:endParaRPr lang="en-US" sz="800" dirty="0"/>
          </a:p>
          <a:p>
            <a:endParaRPr lang="en-US" sz="800" dirty="0"/>
          </a:p>
        </p:txBody>
      </p:sp>
      <p:pic>
        <p:nvPicPr>
          <p:cNvPr id="14" name="Picture 13" descr="A close up of a lush green field&#10;&#10;Description automatically generated">
            <a:extLst>
              <a:ext uri="{FF2B5EF4-FFF2-40B4-BE49-F238E27FC236}">
                <a16:creationId xmlns:a16="http://schemas.microsoft.com/office/drawing/2014/main" id="{71E210E7-2819-47EC-9C1D-A39DBEC5F70C}"/>
              </a:ext>
            </a:extLst>
          </p:cNvPr>
          <p:cNvPicPr>
            <a:picLocks noChangeAspect="1"/>
          </p:cNvPicPr>
          <p:nvPr/>
        </p:nvPicPr>
        <p:blipFill rotWithShape="1">
          <a:blip r:embed="rId2">
            <a:extLst>
              <a:ext uri="{28A0092B-C50C-407E-A947-70E740481C1C}">
                <a14:useLocalDpi xmlns:a14="http://schemas.microsoft.com/office/drawing/2010/main" val="0"/>
              </a:ext>
            </a:extLst>
          </a:blip>
          <a:srcRect t="6454" b="38747"/>
          <a:stretch/>
        </p:blipFill>
        <p:spPr>
          <a:xfrm rot="10800000">
            <a:off x="184657" y="8572611"/>
            <a:ext cx="7363327" cy="4250339"/>
          </a:xfrm>
          <a:prstGeom prst="rect">
            <a:avLst/>
          </a:prstGeom>
          <a:effectLst>
            <a:softEdge rad="317500"/>
          </a:effectLst>
        </p:spPr>
      </p:pic>
      <p:sp>
        <p:nvSpPr>
          <p:cNvPr id="12" name="TextBox 11">
            <a:extLst>
              <a:ext uri="{FF2B5EF4-FFF2-40B4-BE49-F238E27FC236}">
                <a16:creationId xmlns:a16="http://schemas.microsoft.com/office/drawing/2014/main" id="{776C74DD-0B2E-4342-8B50-A17A228ACED9}"/>
              </a:ext>
            </a:extLst>
          </p:cNvPr>
          <p:cNvSpPr txBox="1"/>
          <p:nvPr/>
        </p:nvSpPr>
        <p:spPr>
          <a:xfrm rot="10800000">
            <a:off x="204536" y="11462974"/>
            <a:ext cx="7363327" cy="769441"/>
          </a:xfrm>
          <a:prstGeom prst="rect">
            <a:avLst/>
          </a:prstGeom>
          <a:noFill/>
        </p:spPr>
        <p:txBody>
          <a:bodyPr wrap="square" rtlCol="0">
            <a:spAutoFit/>
          </a:bodyPr>
          <a:lstStyle/>
          <a:p>
            <a:pPr algn="ctr"/>
            <a:r>
              <a:rPr lang="en-US" sz="4400" dirty="0">
                <a:solidFill>
                  <a:schemeClr val="bg1"/>
                </a:solidFill>
                <a:latin typeface="Tw Cen MT Condensed" panose="020B0606020104020203" pitchFamily="34" charset="0"/>
              </a:rPr>
              <a:t>Could a Butterfly Cause a Tornado?</a:t>
            </a:r>
          </a:p>
        </p:txBody>
      </p:sp>
    </p:spTree>
    <p:extLst>
      <p:ext uri="{BB962C8B-B14F-4D97-AF65-F5344CB8AC3E}">
        <p14:creationId xmlns:p14="http://schemas.microsoft.com/office/powerpoint/2010/main" val="340897823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D75391540904193E82F9A46021EB0" ma:contentTypeVersion="1" ma:contentTypeDescription="Create a new document." ma:contentTypeScope="" ma:versionID="b653ffe0e4648eea095a3f317b7a2501">
  <xsd:schema xmlns:xsd="http://www.w3.org/2001/XMLSchema" xmlns:xs="http://www.w3.org/2001/XMLSchema" xmlns:p="http://schemas.microsoft.com/office/2006/metadata/properties" xmlns:ns2="http://schemas.microsoft.com/sharepoint/v4" targetNamespace="http://schemas.microsoft.com/office/2006/metadata/properties" ma:root="true" ma:fieldsID="c79c8594d4fa4c9fd200c91a62336472"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2FF8354A-907B-4F26-A964-B22EB63B4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993602-E6C7-4E7C-A982-CA4EE29DC611}">
  <ds:schemaRefs>
    <ds:schemaRef ds:uri="http://schemas.microsoft.com/sharepoint/v3/contenttype/forms"/>
  </ds:schemaRefs>
</ds:datastoreItem>
</file>

<file path=customXml/itemProps3.xml><?xml version="1.0" encoding="utf-8"?>
<ds:datastoreItem xmlns:ds="http://schemas.openxmlformats.org/officeDocument/2006/customXml" ds:itemID="{D64FD87C-438C-45E9-8BE9-5BBBF5F1908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4"/>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131</TotalTime>
  <Words>727</Words>
  <Application>Microsoft Office PowerPoint</Application>
  <PresentationFormat>Custom</PresentationFormat>
  <Paragraphs>52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Tw Cen MT Condensed</vt:lpstr>
      <vt:lpstr>Wingdings</vt:lpstr>
      <vt:lpstr>Retrospect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Tricia Rud</dc:creator>
  <cp:lastModifiedBy>Tricia Rud</cp:lastModifiedBy>
  <cp:revision>11</cp:revision>
  <cp:lastPrinted>2018-11-09T14:34:47Z</cp:lastPrinted>
  <dcterms:created xsi:type="dcterms:W3CDTF">2018-11-08T15:47:22Z</dcterms:created>
  <dcterms:modified xsi:type="dcterms:W3CDTF">2018-11-14T23:00:08Z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0x0101006A4D75391540904193E82F9A46021EB0</vt:lpwstr>
  </property>
</Properties>
</file>