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0" r:id="rId5"/>
    <p:sldId id="258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82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E4362-D0AB-4203-BFAA-933F6E9BD77D}" type="datetimeFigureOut">
              <a:rPr lang="en-US" smtClean="0"/>
              <a:pPr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ADA52-A271-4C90-9BA3-62E9A35CF2C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0441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E4362-D0AB-4203-BFAA-933F6E9BD77D}" type="datetimeFigureOut">
              <a:rPr lang="en-US" smtClean="0"/>
              <a:pPr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ADA52-A271-4C90-9BA3-62E9A35CF2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271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E4362-D0AB-4203-BFAA-933F6E9BD77D}" type="datetimeFigureOut">
              <a:rPr lang="en-US" smtClean="0"/>
              <a:pPr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ADA52-A271-4C90-9BA3-62E9A35CF2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760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E4362-D0AB-4203-BFAA-933F6E9BD77D}" type="datetimeFigureOut">
              <a:rPr lang="en-US" smtClean="0"/>
              <a:pPr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ADA52-A271-4C90-9BA3-62E9A35CF2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533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E4362-D0AB-4203-BFAA-933F6E9BD77D}" type="datetimeFigureOut">
              <a:rPr lang="en-US" smtClean="0"/>
              <a:pPr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ADA52-A271-4C90-9BA3-62E9A35CF2C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1529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E4362-D0AB-4203-BFAA-933F6E9BD77D}" type="datetimeFigureOut">
              <a:rPr lang="en-US" smtClean="0"/>
              <a:pPr/>
              <a:t>11/6/2013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ADA52-A271-4C90-9BA3-62E9A35CF2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637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E4362-D0AB-4203-BFAA-933F6E9BD77D}" type="datetimeFigureOut">
              <a:rPr lang="en-US" smtClean="0"/>
              <a:pPr/>
              <a:t>11/6/2013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ADA52-A271-4C90-9BA3-62E9A35CF2C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9080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E4362-D0AB-4203-BFAA-933F6E9BD77D}" type="datetimeFigureOut">
              <a:rPr lang="en-US" smtClean="0"/>
              <a:pPr/>
              <a:t>11/6/2013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ADA52-A271-4C90-9BA3-62E9A35CF2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145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E4362-D0AB-4203-BFAA-933F6E9BD77D}" type="datetimeFigureOut">
              <a:rPr lang="en-US" smtClean="0"/>
              <a:pPr/>
              <a:t>11/6/2013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ADA52-A271-4C90-9BA3-62E9A35CF2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281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E4362-D0AB-4203-BFAA-933F6E9BD77D}" type="datetimeFigureOut">
              <a:rPr lang="en-US" smtClean="0"/>
              <a:pPr/>
              <a:t>11/6/2013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ADA52-A271-4C90-9BA3-62E9A35CF2C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0713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E4362-D0AB-4203-BFAA-933F6E9BD77D}" type="datetimeFigureOut">
              <a:rPr lang="en-US" smtClean="0"/>
              <a:pPr/>
              <a:t>11/6/2013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ADA52-A271-4C90-9BA3-62E9A35CF2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207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D33E4362-D0AB-4203-BFAA-933F6E9BD77D}" type="datetimeFigureOut">
              <a:rPr lang="en-US" smtClean="0"/>
              <a:pPr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58BADA52-A271-4C90-9BA3-62E9A35CF2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6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rgbClr val="C0000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4543"/>
            <a:ext cx="8399283" cy="67818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8153400" cy="48768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C00000"/>
                </a:solidFill>
              </a:rPr>
              <a:t>Communicate often with customers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Remember… out of sight, out of </a:t>
            </a:r>
            <a:r>
              <a:rPr lang="en-US" dirty="0" smtClean="0">
                <a:solidFill>
                  <a:srgbClr val="C00000"/>
                </a:solidFill>
              </a:rPr>
              <a:t>mind</a:t>
            </a:r>
            <a:br>
              <a:rPr lang="en-US" dirty="0" smtClean="0">
                <a:solidFill>
                  <a:srgbClr val="C00000"/>
                </a:solidFill>
              </a:rPr>
            </a:br>
            <a:endParaRPr lang="en-US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C00000"/>
                </a:solidFill>
              </a:rPr>
              <a:t>Provide value to customers and </a:t>
            </a:r>
            <a:r>
              <a:rPr lang="en-US" dirty="0" smtClean="0">
                <a:solidFill>
                  <a:srgbClr val="C00000"/>
                </a:solidFill>
              </a:rPr>
              <a:t>prospects</a:t>
            </a:r>
            <a:br>
              <a:rPr lang="en-US" dirty="0" smtClean="0">
                <a:solidFill>
                  <a:srgbClr val="C00000"/>
                </a:solidFill>
              </a:rPr>
            </a:br>
            <a:endParaRPr lang="en-US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C00000"/>
                </a:solidFill>
              </a:rPr>
              <a:t>Be there BEFORE they need </a:t>
            </a:r>
            <a:r>
              <a:rPr lang="en-US" dirty="0" smtClean="0">
                <a:solidFill>
                  <a:srgbClr val="C00000"/>
                </a:solidFill>
              </a:rPr>
              <a:t>you</a:t>
            </a:r>
            <a:br>
              <a:rPr lang="en-US" dirty="0" smtClean="0">
                <a:solidFill>
                  <a:srgbClr val="C00000"/>
                </a:solidFill>
              </a:rPr>
            </a:br>
            <a:endParaRPr lang="en-US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C00000"/>
                </a:solidFill>
              </a:rPr>
              <a:t>Capitalize on their desire to want to consolidate and simplify their </a:t>
            </a:r>
            <a:r>
              <a:rPr lang="en-US" dirty="0" smtClean="0">
                <a:solidFill>
                  <a:srgbClr val="C00000"/>
                </a:solidFill>
              </a:rPr>
              <a:t>lives</a:t>
            </a:r>
            <a:br>
              <a:rPr lang="en-US" dirty="0" smtClean="0">
                <a:solidFill>
                  <a:srgbClr val="C00000"/>
                </a:solidFill>
              </a:rPr>
            </a:br>
            <a:endParaRPr lang="en-US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C00000"/>
                </a:solidFill>
              </a:rPr>
              <a:t>Get </a:t>
            </a:r>
            <a:r>
              <a:rPr lang="en-US" dirty="0" smtClean="0">
                <a:solidFill>
                  <a:srgbClr val="C00000"/>
                </a:solidFill>
              </a:rPr>
              <a:t>referrals</a:t>
            </a:r>
            <a:endParaRPr lang="en-US" dirty="0">
              <a:solidFill>
                <a:srgbClr val="C00000"/>
              </a:solidFill>
            </a:endParaRP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2467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Agents want?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Agents saw a sales rate 70% higher than those agents that did not do </a:t>
            </a:r>
            <a:r>
              <a:rPr lang="en-US" dirty="0" smtClean="0"/>
              <a:t>program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With a follow up phone call after the presentation they increased sales another 40%</a:t>
            </a:r>
          </a:p>
          <a:p>
            <a:pPr lvl="1"/>
            <a:r>
              <a:rPr lang="en-US" sz="2400" dirty="0"/>
              <a:t>Total of 110% higher sales rate of new </a:t>
            </a:r>
            <a:r>
              <a:rPr lang="en-US" sz="2400" dirty="0" smtClean="0"/>
              <a:t>policies</a:t>
            </a:r>
            <a:br>
              <a:rPr lang="en-US" sz="2400" dirty="0" smtClean="0"/>
            </a:br>
            <a:endParaRPr lang="en-US" sz="2400" dirty="0"/>
          </a:p>
          <a:p>
            <a:pPr marL="182880" lvl="1">
              <a:buFont typeface="Wingdings" panose="05000000000000000000" pitchFamily="2" charset="2"/>
              <a:buChar char="Ø"/>
            </a:pPr>
            <a:r>
              <a:rPr lang="en-US" sz="2400" dirty="0"/>
              <a:t>But </a:t>
            </a:r>
            <a:r>
              <a:rPr lang="en-US" sz="2400" dirty="0"/>
              <a:t>even those that did not buy saw a significantly higher retention rate (31</a:t>
            </a:r>
            <a:r>
              <a:rPr lang="en-US" sz="2400" dirty="0"/>
              <a:t>%)… </a:t>
            </a:r>
            <a:r>
              <a:rPr lang="en-US" sz="2400" dirty="0">
                <a:solidFill>
                  <a:srgbClr val="FF0000"/>
                </a:solidFill>
              </a:rPr>
              <a:t>WHY?</a:t>
            </a:r>
            <a:endParaRPr lang="en-US" sz="2400" dirty="0">
              <a:solidFill>
                <a:srgbClr val="FF0000"/>
              </a:solidFill>
            </a:endParaRPr>
          </a:p>
          <a:p>
            <a:pPr marL="822960" lvl="3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194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that mean in real numbers?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Only you know how the numbers would affect your property casualty income but on TOP of your increase P&amp;C income…</a:t>
            </a:r>
          </a:p>
          <a:p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The average agent saw an additional income of $4,480 a month in additional non-P&amp;C insurance income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r>
              <a:rPr lang="en-US" sz="2400" dirty="0" smtClean="0"/>
              <a:t>That’s $53,760 above their increased income </a:t>
            </a:r>
            <a:r>
              <a:rPr lang="en-US" sz="2400" u="sng" dirty="0" smtClean="0"/>
              <a:t>over and above…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sz="2400" dirty="0" smtClean="0"/>
              <a:t>Their additional P&amp;C policy sales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sz="2400" dirty="0" smtClean="0"/>
              <a:t>Higher retention of clients and renewals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00024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ustom 3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6E6E6E"/>
      </a:accent1>
      <a:accent2>
        <a:srgbClr val="373737"/>
      </a:accent2>
      <a:accent3>
        <a:srgbClr val="D8D8D8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conOverlay xmlns="http://schemas.microsoft.com/sharepoint/v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A4D75391540904193E82F9A46021EB0" ma:contentTypeVersion="1" ma:contentTypeDescription="Create a new document." ma:contentTypeScope="" ma:versionID="b653ffe0e4648eea095a3f317b7a2501">
  <xsd:schema xmlns:xsd="http://www.w3.org/2001/XMLSchema" xmlns:xs="http://www.w3.org/2001/XMLSchema" xmlns:p="http://schemas.microsoft.com/office/2006/metadata/properties" xmlns:ns2="http://schemas.microsoft.com/sharepoint/v4" targetNamespace="http://schemas.microsoft.com/office/2006/metadata/properties" ma:root="true" ma:fieldsID="c79c8594d4fa4c9fd200c91a62336472" ns2:_=""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8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FE03165-55D1-45EF-9F84-4364E5F27A01}">
  <ds:schemaRefs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schemas.microsoft.com/sharepoint/v4"/>
    <ds:schemaRef ds:uri="http://purl.org/dc/terms/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5D4D44D-CBFD-44E6-A759-60259324254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8956A7A-4BC8-4276-9A5C-3F894FD9C29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126</Words>
  <Application>Microsoft Office PowerPoint</Application>
  <PresentationFormat>On-screen Show (4:3)</PresentationFormat>
  <Paragraphs>20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Clarity</vt:lpstr>
      <vt:lpstr>PowerPoint Presentation</vt:lpstr>
      <vt:lpstr>What do Agents want?</vt:lpstr>
      <vt:lpstr>What’s that mean in real numbers?</vt:lpstr>
    </vt:vector>
  </TitlesOfParts>
  <Company>300 Finacial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Tricia Rud</dc:creator>
  <cp:lastModifiedBy>Tricia Rud</cp:lastModifiedBy>
  <cp:revision>2</cp:revision>
  <dcterms:created xsi:type="dcterms:W3CDTF">2013-10-30T21:03:24Z</dcterms:created>
  <dcterms:modified xsi:type="dcterms:W3CDTF">2013-11-06T16:54:56Z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0x0101006A4D75391540904193E82F9A46021EB0</vt:lpwstr>
  </property>
</Properties>
</file>